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8288000" cy="10287000"/>
  <p:notesSz cx="6858000" cy="9144000"/>
  <p:embeddedFontLst>
    <p:embeddedFont>
      <p:font typeface="Gruppo"/>
      <p:regular r:id="rId12"/>
    </p:embeddedFont>
    <p:embeddedFont>
      <p:font typeface="Nunito"/>
      <p:bold r:id="rId13"/>
      <p:boldItalic r:id="rId14"/>
    </p:embeddedFont>
    <p:embeddedFont>
      <p:font typeface="Noto Sans CJK SC"/>
      <p:regular r:id="rId15"/>
      <p:bold r:id="rId15"/>
    </p:embeddedFont>
    <p:embeddedFont>
      <p:font typeface="Noto Sans Devanagari"/>
      <p:regular r:id="rId16"/>
      <p:bold r:id="rId16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font" Target="fonts/Font_1_Gruppo_Regular.fntdata"/><Relationship Id="rId13" Type="http://schemas.openxmlformats.org/officeDocument/2006/relationships/font" Target="fonts/Font_2_Nunito_Bold.fntdata"/><Relationship Id="rId14" Type="http://schemas.openxmlformats.org/officeDocument/2006/relationships/font" Target="fonts/Font_3_Nunito_BoldItalic.fntdata"/><Relationship Id="rId15" Type="http://schemas.openxmlformats.org/officeDocument/2006/relationships/font" Target="fonts/Font_4_Noto_Sans_CJK_SC_Regular.fntdata"/><Relationship Id="rId16" Type="http://schemas.openxmlformats.org/officeDocument/2006/relationships/font" Target="fonts/Font_5_Noto_Sans_Devanagari_Regular.fntdata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43482AF-2875-4800-9D98-A2CCFB8E2105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BJECT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62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30CBEA2-8D66-4036-B63B-4F71BD12B695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_WITH_CAPTION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>
              <a:buNone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0B11934-0B53-42C2-8E81-B1106D40D781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lang="it-IT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 rot="5400000">
            <a:off x="2309400" y="-251640"/>
            <a:ext cx="4525560" cy="822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B51EE02-E7AC-404E-BB59-DFB5E8DDF7DF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_TITLE_AND_VERTICAL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 rot="5400000">
            <a:off x="4732560" y="2171520"/>
            <a:ext cx="5851080" cy="2057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lang="it-IT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 rot="5400000">
            <a:off x="541800" y="190080"/>
            <a:ext cx="5851080" cy="6019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F9F083-3CF8-47FA-A1D1-4B46C416D58D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lang="it-IT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9A0B2B6-82E5-4E50-A865-F54858CBD1F7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OBJEC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lang="it-IT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200F1D6-2FEB-4AC7-ADCE-67D8D12A3D13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>
              <a:buNone/>
            </a:pPr>
            <a:r>
              <a:rPr lang="it-IT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4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5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20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301067-B631-49D7-AE41-6D443155B361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_OBJECTS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lang="it-IT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0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2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EEE653E-81FB-4DFB-8CF5-B52E8050E47E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WO_OBJECTS_WITH_TEXT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lang="it-IT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 fontScale="250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77500" lnSpcReduction="19999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lang="it-IT" sz="2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8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2F12A35-F258-4042-AFC6-9A13444AA118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>
              <a:buNone/>
            </a:pPr>
            <a:r>
              <a:rPr lang="it-IT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lang="it-IT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lang="it-IT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lang="it-IT" sz="14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882ECB9-7F7B-4ACB-9745-2214F3D5D63E}" type="slidenum">
              <a:rPr lang="en-US" sz="1200" b="0" u="none" strike="noStrike">
                <a:solidFill>
                  <a:srgbClr val="888888"/>
                </a:solidFill>
                <a:effectLst/>
                <a:uFillTx/>
                <a:latin typeface="Calibri"/>
                <a:ea typeface="Calibri"/>
              </a:rPr>
              <a:t>&lt;number&gt;</a:t>
            </a:fld>
            <a:endParaRPr lang="it-IT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ccccc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85;p13"/>
          <p:cNvSpPr/>
          <p:nvPr/>
        </p:nvSpPr>
        <p:spPr>
          <a:xfrm>
            <a:off x="640080" y="3237120"/>
            <a:ext cx="15919920" cy="464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lang="en-US" sz="7200" b="1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IT For Service Learning Lab</a:t>
            </a:r>
            <a:endParaRPr lang="it-IT" sz="72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lang="en-US" sz="6000" b="1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Prof. Fedeli Massimo</a:t>
            </a:r>
            <a:endParaRPr lang="it-IT" sz="6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6000"/>
              </a:lnSpc>
              <a:tabLst>
                <a:tab algn="l" pos="0"/>
              </a:tabLst>
            </a:pPr>
            <a:endParaRPr lang="it-IT" sz="1094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86;p13"/>
          <p:cNvSpPr/>
          <p:nvPr/>
        </p:nvSpPr>
        <p:spPr>
          <a:xfrm>
            <a:off x="13865400" y="5400"/>
            <a:ext cx="4314600" cy="4314600"/>
          </a:xfrm>
          <a:custGeom>
            <a:avLst/>
            <a:gdLst>
              <a:gd name="textAreaLeft" fmla="*/ 0 w 4314600"/>
              <a:gd name="textAreaRight" fmla="*/ 4314960 w 4314600"/>
              <a:gd name="textAreaTop" fmla="*/ 0 h 4314600"/>
              <a:gd name="textAreaBottom" fmla="*/ 4314960 h 4314600"/>
            </a:gdLst>
            <a:ahLst/>
            <a:cxnLst/>
            <a:rect l="textAreaLeft" t="textAreaTop" r="textAreaRight" b="textAreaBottom"/>
            <a:pathLst>
              <a:path w="4314889" h="4314889">
                <a:moveTo>
                  <a:pt x="0" y="0"/>
                </a:moveTo>
                <a:lnTo>
                  <a:pt x="4314889" y="0"/>
                </a:lnTo>
                <a:lnTo>
                  <a:pt x="4314889" y="4314889"/>
                </a:lnTo>
                <a:lnTo>
                  <a:pt x="0" y="4314889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87;p13"/>
          <p:cNvSpPr/>
          <p:nvPr/>
        </p:nvSpPr>
        <p:spPr>
          <a:xfrm rot="10800000">
            <a:off x="14149800" y="6300000"/>
            <a:ext cx="4030200" cy="3758040"/>
          </a:xfrm>
          <a:custGeom>
            <a:avLst/>
            <a:gdLst>
              <a:gd name="textAreaLeft" fmla="*/ 0 w 4030200"/>
              <a:gd name="textAreaRight" fmla="*/ 4030560 w 4030200"/>
              <a:gd name="textAreaTop" fmla="*/ 0 h 3758040"/>
              <a:gd name="textAreaBottom" fmla="*/ 3758400 h 3758040"/>
            </a:gdLst>
            <a:ahLst/>
            <a:cxnLst/>
            <a:rect l="textAreaLeft" t="textAreaTop" r="textAreaRight" b="textAreaBottom"/>
            <a:pathLst>
              <a:path w="4030586" h="3758522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88;p13"/>
          <p:cNvSpPr/>
          <p:nvPr/>
        </p:nvSpPr>
        <p:spPr>
          <a:xfrm>
            <a:off x="-297360" y="-288720"/>
            <a:ext cx="5863320" cy="3898800"/>
          </a:xfrm>
          <a:custGeom>
            <a:avLst/>
            <a:gdLst>
              <a:gd name="textAreaLeft" fmla="*/ 0 w 5863320"/>
              <a:gd name="textAreaRight" fmla="*/ 5863680 w 5863320"/>
              <a:gd name="textAreaTop" fmla="*/ 0 h 3898800"/>
              <a:gd name="textAreaBottom" fmla="*/ 3899160 h 3898800"/>
            </a:gdLst>
            <a:ahLst/>
            <a:cxnLst/>
            <a:rect l="textAreaLeft" t="textAreaTop" r="textAreaRight" b="textAreaBottom"/>
            <a:pathLst>
              <a:path w="5863612" h="3899302">
                <a:moveTo>
                  <a:pt x="0" y="0"/>
                </a:moveTo>
                <a:lnTo>
                  <a:pt x="5863612" y="0"/>
                </a:lnTo>
                <a:lnTo>
                  <a:pt x="5863612" y="3899302"/>
                </a:lnTo>
                <a:lnTo>
                  <a:pt x="0" y="389930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90;p13"/>
          <p:cNvSpPr/>
          <p:nvPr/>
        </p:nvSpPr>
        <p:spPr>
          <a:xfrm>
            <a:off x="640080" y="8714520"/>
            <a:ext cx="12679920" cy="144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lang="en-US" sz="4000" b="1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Indirizzo INFORMATICA e CyberSecurity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97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ccccc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123;p15"/>
          <p:cNvSpPr/>
          <p:nvPr/>
        </p:nvSpPr>
        <p:spPr>
          <a:xfrm>
            <a:off x="839880" y="717840"/>
            <a:ext cx="16940880" cy="326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0000"/>
              </a:lnSpc>
              <a:tabLst>
                <a:tab algn="l" pos="0"/>
              </a:tabLst>
            </a:pPr>
            <a:r>
              <a:rPr lang="en-US" sz="65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Il service Learning </a:t>
            </a: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124;p15"/>
          <p:cNvSpPr/>
          <p:nvPr/>
        </p:nvSpPr>
        <p:spPr>
          <a:xfrm>
            <a:off x="14400000" y="180000"/>
            <a:ext cx="3835440" cy="3835440"/>
          </a:xfrm>
          <a:custGeom>
            <a:avLst/>
            <a:gdLst>
              <a:gd name="textAreaLeft" fmla="*/ 0 w 3835440"/>
              <a:gd name="textAreaRight" fmla="*/ 3835800 w 3835440"/>
              <a:gd name="textAreaTop" fmla="*/ 0 h 3835440"/>
              <a:gd name="textAreaBottom" fmla="*/ 3835800 h 3835440"/>
            </a:gdLst>
            <a:ahLst/>
            <a:cxnLst/>
            <a:rect l="textAreaLeft" t="textAreaTop" r="textAreaRight" b="textAreaBottom"/>
            <a:pathLst>
              <a:path w="3835692" h="3835692">
                <a:moveTo>
                  <a:pt x="0" y="0"/>
                </a:moveTo>
                <a:lnTo>
                  <a:pt x="3835692" y="0"/>
                </a:lnTo>
                <a:lnTo>
                  <a:pt x="3835692" y="3835692"/>
                </a:lnTo>
                <a:lnTo>
                  <a:pt x="0" y="3835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8" name="Google Shape;125;p15"/>
          <p:cNvSpPr/>
          <p:nvPr/>
        </p:nvSpPr>
        <p:spPr>
          <a:xfrm rot="10800000">
            <a:off x="14220000" y="6141960"/>
            <a:ext cx="4030200" cy="3758040"/>
          </a:xfrm>
          <a:custGeom>
            <a:avLst/>
            <a:gdLst>
              <a:gd name="textAreaLeft" fmla="*/ 0 w 4030200"/>
              <a:gd name="textAreaRight" fmla="*/ 4030560 w 4030200"/>
              <a:gd name="textAreaTop" fmla="*/ 0 h 3758040"/>
              <a:gd name="textAreaBottom" fmla="*/ 3758400 h 3758040"/>
            </a:gdLst>
            <a:ahLst/>
            <a:cxnLst/>
            <a:rect l="textAreaLeft" t="textAreaTop" r="textAreaRight" b="textAreaBottom"/>
            <a:pathLst>
              <a:path w="4030586" h="3758522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9" name="Google Shape;127;p15"/>
          <p:cNvSpPr/>
          <p:nvPr/>
        </p:nvSpPr>
        <p:spPr>
          <a:xfrm>
            <a:off x="839880" y="1980000"/>
            <a:ext cx="10947960" cy="5972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Il Service Learning unisce apprendimento scolastico e </a:t>
            </a:r>
            <a:r>
              <a:rPr lang="en-US" sz="4000" b="0" u="none" strike="noStrike">
                <a:solidFill>
                  <a:srgbClr val="000000"/>
                </a:solidFill>
                <a:effectLst/>
                <a:uFillTx/>
                <a:latin typeface="Nunito"/>
                <a:ea typeface="Nunito"/>
              </a:rPr>
              <a:t>servizio alla comunità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.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 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Gli studenti rispondono ai </a:t>
            </a:r>
            <a:r>
              <a:rPr lang="en-US" sz="4000" b="0" u="none" strike="noStrike">
                <a:solidFill>
                  <a:srgbClr val="000000"/>
                </a:solidFill>
                <a:effectLst/>
                <a:uFillTx/>
                <a:latin typeface="Nunito"/>
                <a:ea typeface="Nunito"/>
              </a:rPr>
              <a:t>bisogni reali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 del territorio, trasformano l’esperienza pratica in occasione di </a:t>
            </a:r>
            <a:r>
              <a:rPr lang="en-US" sz="4000" b="0" u="none" strike="noStrike">
                <a:solidFill>
                  <a:srgbClr val="000000"/>
                </a:solidFill>
                <a:effectLst/>
                <a:uFillTx/>
                <a:latin typeface="Nunito"/>
                <a:ea typeface="Nunito"/>
              </a:rPr>
              <a:t>crescita formativa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.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70" name="Google Shape;128;p15"/>
          <p:cNvGrpSpPr/>
          <p:nvPr/>
        </p:nvGrpSpPr>
        <p:grpSpPr>
          <a:xfrm>
            <a:off x="720000" y="9360000"/>
            <a:ext cx="13042080" cy="617400"/>
            <a:chOff x="720000" y="9360000"/>
            <a:chExt cx="13042080" cy="617400"/>
          </a:xfrm>
        </p:grpSpPr>
        <p:sp>
          <p:nvSpPr>
            <p:cNvPr id="71" name="Google Shape;129;p15"/>
            <p:cNvSpPr/>
            <p:nvPr/>
          </p:nvSpPr>
          <p:spPr>
            <a:xfrm>
              <a:off x="8085960" y="9360000"/>
              <a:ext cx="5676120" cy="617400"/>
            </a:xfrm>
            <a:custGeom>
              <a:avLst/>
              <a:gdLst>
                <a:gd name="textAreaLeft" fmla="*/ 0 w 5676120"/>
                <a:gd name="textAreaRight" fmla="*/ 5676480 w 5676120"/>
                <a:gd name="textAreaTop" fmla="*/ 0 h 617400"/>
                <a:gd name="textAreaBottom" fmla="*/ 617760 h 617400"/>
              </a:gdLst>
              <a:ahLst/>
              <a:cxnLst/>
              <a:rect l="textAreaLeft" t="textAreaTop" r="textAreaRight" b="textAreaBottom"/>
              <a:pathLst>
                <a:path w="9031270" h="823851">
                  <a:moveTo>
                    <a:pt x="0" y="0"/>
                  </a:moveTo>
                  <a:lnTo>
                    <a:pt x="9031270" y="0"/>
                  </a:lnTo>
                  <a:lnTo>
                    <a:pt x="9031270" y="823851"/>
                  </a:lnTo>
                  <a:lnTo>
                    <a:pt x="0" y="8238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" name="Google Shape;130;p15"/>
            <p:cNvSpPr/>
            <p:nvPr/>
          </p:nvSpPr>
          <p:spPr>
            <a:xfrm>
              <a:off x="8352000" y="9488880"/>
              <a:ext cx="50468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https://www.iisfermisacconiceciap.edu.it/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Google Shape;131;p15"/>
            <p:cNvSpPr/>
            <p:nvPr/>
          </p:nvSpPr>
          <p:spPr>
            <a:xfrm>
              <a:off x="720000" y="9488880"/>
              <a:ext cx="31442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IIS Fermi Sacconi CPIA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74" name=""/>
          <p:cNvPicPr/>
          <p:nvPr/>
        </p:nvPicPr>
        <p:blipFill>
          <a:blip r:embed="rId4"/>
          <a:stretch/>
        </p:blipFill>
        <p:spPr>
          <a:xfrm>
            <a:off x="12240000" y="360000"/>
            <a:ext cx="4232160" cy="2384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5" name=""/>
          <p:cNvPicPr/>
          <p:nvPr/>
        </p:nvPicPr>
        <p:blipFill>
          <a:blip r:embed="rId5"/>
          <a:stretch/>
        </p:blipFill>
        <p:spPr>
          <a:xfrm>
            <a:off x="12240000" y="3104280"/>
            <a:ext cx="4231440" cy="2115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ccccc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123;p 1"/>
          <p:cNvSpPr/>
          <p:nvPr/>
        </p:nvSpPr>
        <p:spPr>
          <a:xfrm>
            <a:off x="839880" y="717840"/>
            <a:ext cx="16940880" cy="33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en-US" sz="65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Il primo passo: l’esperienza del 2024/25</a:t>
            </a: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Google Shape;124;p 1"/>
          <p:cNvSpPr/>
          <p:nvPr/>
        </p:nvSpPr>
        <p:spPr>
          <a:xfrm>
            <a:off x="14400000" y="180000"/>
            <a:ext cx="3835440" cy="3835440"/>
          </a:xfrm>
          <a:custGeom>
            <a:avLst/>
            <a:gdLst>
              <a:gd name="textAreaLeft" fmla="*/ 0 w 3835440"/>
              <a:gd name="textAreaRight" fmla="*/ 3835800 w 3835440"/>
              <a:gd name="textAreaTop" fmla="*/ 0 h 3835440"/>
              <a:gd name="textAreaBottom" fmla="*/ 3835800 h 3835440"/>
            </a:gdLst>
            <a:ahLst/>
            <a:cxnLst/>
            <a:rect l="textAreaLeft" t="textAreaTop" r="textAreaRight" b="textAreaBottom"/>
            <a:pathLst>
              <a:path w="3835692" h="3835692">
                <a:moveTo>
                  <a:pt x="0" y="0"/>
                </a:moveTo>
                <a:lnTo>
                  <a:pt x="3835692" y="0"/>
                </a:lnTo>
                <a:lnTo>
                  <a:pt x="3835692" y="3835692"/>
                </a:lnTo>
                <a:lnTo>
                  <a:pt x="0" y="3835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25;p 1"/>
          <p:cNvSpPr/>
          <p:nvPr/>
        </p:nvSpPr>
        <p:spPr>
          <a:xfrm rot="10800000">
            <a:off x="14220000" y="6141960"/>
            <a:ext cx="4030200" cy="3758040"/>
          </a:xfrm>
          <a:custGeom>
            <a:avLst/>
            <a:gdLst>
              <a:gd name="textAreaLeft" fmla="*/ 0 w 4030200"/>
              <a:gd name="textAreaRight" fmla="*/ 4030560 w 4030200"/>
              <a:gd name="textAreaTop" fmla="*/ 0 h 3758040"/>
              <a:gd name="textAreaBottom" fmla="*/ 3758400 h 3758040"/>
            </a:gdLst>
            <a:ahLst/>
            <a:cxnLst/>
            <a:rect l="textAreaLeft" t="textAreaTop" r="textAreaRight" b="textAreaBottom"/>
            <a:pathLst>
              <a:path w="4030586" h="3758522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Google Shape;127;p 1"/>
          <p:cNvSpPr/>
          <p:nvPr/>
        </p:nvSpPr>
        <p:spPr>
          <a:xfrm>
            <a:off x="9000000" y="2393640"/>
            <a:ext cx="7560000" cy="426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Nell’anno 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scolastico 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2024/2025 si è 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costituito un 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gruppo di 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lavoro che ha 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prodotto il 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sistema 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“</a:t>
            </a:r>
            <a:r>
              <a:rPr lang="en-US" sz="4000" b="0" u="none" strike="noStrike">
                <a:solidFill>
                  <a:srgbClr val="000000"/>
                </a:solidFill>
                <a:effectLst/>
                <a:uFillTx/>
                <a:latin typeface="Nunito"/>
                <a:ea typeface="Nunito"/>
              </a:rPr>
              <a:t>safetyApp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”.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0" name="Google Shape;128;p 1"/>
          <p:cNvGrpSpPr/>
          <p:nvPr/>
        </p:nvGrpSpPr>
        <p:grpSpPr>
          <a:xfrm>
            <a:off x="720000" y="9360000"/>
            <a:ext cx="13042080" cy="617400"/>
            <a:chOff x="720000" y="9360000"/>
            <a:chExt cx="13042080" cy="617400"/>
          </a:xfrm>
        </p:grpSpPr>
        <p:sp>
          <p:nvSpPr>
            <p:cNvPr id="81" name="Google Shape;129;p 1"/>
            <p:cNvSpPr/>
            <p:nvPr/>
          </p:nvSpPr>
          <p:spPr>
            <a:xfrm>
              <a:off x="8085960" y="9360000"/>
              <a:ext cx="5676120" cy="617400"/>
            </a:xfrm>
            <a:custGeom>
              <a:avLst/>
              <a:gdLst>
                <a:gd name="textAreaLeft" fmla="*/ 0 w 5676120"/>
                <a:gd name="textAreaRight" fmla="*/ 5676480 w 5676120"/>
                <a:gd name="textAreaTop" fmla="*/ 0 h 617400"/>
                <a:gd name="textAreaBottom" fmla="*/ 617760 h 617400"/>
              </a:gdLst>
              <a:ahLst/>
              <a:cxnLst/>
              <a:rect l="textAreaLeft" t="textAreaTop" r="textAreaRight" b="textAreaBottom"/>
              <a:pathLst>
                <a:path w="9031270" h="823851">
                  <a:moveTo>
                    <a:pt x="0" y="0"/>
                  </a:moveTo>
                  <a:lnTo>
                    <a:pt x="9031270" y="0"/>
                  </a:lnTo>
                  <a:lnTo>
                    <a:pt x="9031270" y="823851"/>
                  </a:lnTo>
                  <a:lnTo>
                    <a:pt x="0" y="8238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" name="Google Shape;130;p 1"/>
            <p:cNvSpPr/>
            <p:nvPr/>
          </p:nvSpPr>
          <p:spPr>
            <a:xfrm>
              <a:off x="8352000" y="9488880"/>
              <a:ext cx="50468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https://www.iisfermisacconiceciap.edu.it/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" name="Google Shape;131;p 1"/>
            <p:cNvSpPr/>
            <p:nvPr/>
          </p:nvSpPr>
          <p:spPr>
            <a:xfrm>
              <a:off x="720000" y="9488880"/>
              <a:ext cx="31442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IIS Fermi Sacconi CPIA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ccccc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123;p 2"/>
          <p:cNvSpPr/>
          <p:nvPr/>
        </p:nvSpPr>
        <p:spPr>
          <a:xfrm>
            <a:off x="839880" y="717840"/>
            <a:ext cx="16940880" cy="33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en-US" sz="65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IT For Service Learning Lab</a:t>
            </a: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124;p 2"/>
          <p:cNvSpPr/>
          <p:nvPr/>
        </p:nvSpPr>
        <p:spPr>
          <a:xfrm>
            <a:off x="14400000" y="180000"/>
            <a:ext cx="3835440" cy="3835440"/>
          </a:xfrm>
          <a:custGeom>
            <a:avLst/>
            <a:gdLst>
              <a:gd name="textAreaLeft" fmla="*/ 0 w 3835440"/>
              <a:gd name="textAreaRight" fmla="*/ 3835800 w 3835440"/>
              <a:gd name="textAreaTop" fmla="*/ 0 h 3835440"/>
              <a:gd name="textAreaBottom" fmla="*/ 3835800 h 3835440"/>
            </a:gdLst>
            <a:ahLst/>
            <a:cxnLst/>
            <a:rect l="textAreaLeft" t="textAreaTop" r="textAreaRight" b="textAreaBottom"/>
            <a:pathLst>
              <a:path w="3835692" h="3835692">
                <a:moveTo>
                  <a:pt x="0" y="0"/>
                </a:moveTo>
                <a:lnTo>
                  <a:pt x="3835692" y="0"/>
                </a:lnTo>
                <a:lnTo>
                  <a:pt x="3835692" y="3835692"/>
                </a:lnTo>
                <a:lnTo>
                  <a:pt x="0" y="3835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25;p 2"/>
          <p:cNvSpPr/>
          <p:nvPr/>
        </p:nvSpPr>
        <p:spPr>
          <a:xfrm rot="10800000">
            <a:off x="14220000" y="6141960"/>
            <a:ext cx="4030200" cy="3758040"/>
          </a:xfrm>
          <a:custGeom>
            <a:avLst/>
            <a:gdLst>
              <a:gd name="textAreaLeft" fmla="*/ 0 w 4030200"/>
              <a:gd name="textAreaRight" fmla="*/ 4030560 w 4030200"/>
              <a:gd name="textAreaTop" fmla="*/ 0 h 3758040"/>
              <a:gd name="textAreaBottom" fmla="*/ 3758400 h 3758040"/>
            </a:gdLst>
            <a:ahLst/>
            <a:cxnLst/>
            <a:rect l="textAreaLeft" t="textAreaTop" r="textAreaRight" b="textAreaBottom"/>
            <a:pathLst>
              <a:path w="4030586" h="3758522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127;p 2"/>
          <p:cNvSpPr/>
          <p:nvPr/>
        </p:nvSpPr>
        <p:spPr>
          <a:xfrm>
            <a:off x="839880" y="2213640"/>
            <a:ext cx="13020120" cy="34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Grazie al successo del progetto safetyApp abbiamo deciso di rendere stabile questa esperienza così è nato l’ “</a:t>
            </a:r>
            <a:r>
              <a:rPr lang="en-US" sz="4000" b="0" u="none" strike="noStrike">
                <a:solidFill>
                  <a:srgbClr val="000000"/>
                </a:solidFill>
                <a:effectLst/>
                <a:uFillTx/>
                <a:latin typeface="Nunito"/>
                <a:ea typeface="Nunito"/>
              </a:rPr>
              <a:t>IT For Service Learning Lab</a:t>
            </a: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”.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88" name="Google Shape;128;p 2"/>
          <p:cNvGrpSpPr/>
          <p:nvPr/>
        </p:nvGrpSpPr>
        <p:grpSpPr>
          <a:xfrm>
            <a:off x="720000" y="9360000"/>
            <a:ext cx="13042080" cy="617400"/>
            <a:chOff x="720000" y="9360000"/>
            <a:chExt cx="13042080" cy="617400"/>
          </a:xfrm>
        </p:grpSpPr>
        <p:sp>
          <p:nvSpPr>
            <p:cNvPr id="89" name="Google Shape;129;p 2"/>
            <p:cNvSpPr/>
            <p:nvPr/>
          </p:nvSpPr>
          <p:spPr>
            <a:xfrm>
              <a:off x="8085960" y="9360000"/>
              <a:ext cx="5676120" cy="617400"/>
            </a:xfrm>
            <a:custGeom>
              <a:avLst/>
              <a:gdLst>
                <a:gd name="textAreaLeft" fmla="*/ 0 w 5676120"/>
                <a:gd name="textAreaRight" fmla="*/ 5676480 w 5676120"/>
                <a:gd name="textAreaTop" fmla="*/ 0 h 617400"/>
                <a:gd name="textAreaBottom" fmla="*/ 617760 h 617400"/>
              </a:gdLst>
              <a:ahLst/>
              <a:cxnLst/>
              <a:rect l="textAreaLeft" t="textAreaTop" r="textAreaRight" b="textAreaBottom"/>
              <a:pathLst>
                <a:path w="9031270" h="823851">
                  <a:moveTo>
                    <a:pt x="0" y="0"/>
                  </a:moveTo>
                  <a:lnTo>
                    <a:pt x="9031270" y="0"/>
                  </a:lnTo>
                  <a:lnTo>
                    <a:pt x="9031270" y="823851"/>
                  </a:lnTo>
                  <a:lnTo>
                    <a:pt x="0" y="8238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" name="Google Shape;130;p 2"/>
            <p:cNvSpPr/>
            <p:nvPr/>
          </p:nvSpPr>
          <p:spPr>
            <a:xfrm>
              <a:off x="8352000" y="9488880"/>
              <a:ext cx="50468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https://www.iisfermisacconiceciap.edu.it/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" name="Google Shape;131;p 2"/>
            <p:cNvSpPr/>
            <p:nvPr/>
          </p:nvSpPr>
          <p:spPr>
            <a:xfrm>
              <a:off x="720000" y="9488880"/>
              <a:ext cx="31442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IIS Fermi Sacconi CPIA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pic>
        <p:nvPicPr>
          <p:cNvPr id="92" name=""/>
          <p:cNvPicPr/>
          <p:nvPr/>
        </p:nvPicPr>
        <p:blipFill>
          <a:blip r:embed="rId4"/>
          <a:stretch/>
        </p:blipFill>
        <p:spPr>
          <a:xfrm>
            <a:off x="744480" y="5328360"/>
            <a:ext cx="4655520" cy="349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ccccc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123;p 3"/>
          <p:cNvSpPr/>
          <p:nvPr/>
        </p:nvSpPr>
        <p:spPr>
          <a:xfrm>
            <a:off x="839880" y="717840"/>
            <a:ext cx="16940880" cy="33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en-US" sz="65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 progetti in corso</a:t>
            </a: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124;p 3"/>
          <p:cNvSpPr/>
          <p:nvPr/>
        </p:nvSpPr>
        <p:spPr>
          <a:xfrm>
            <a:off x="14400000" y="180000"/>
            <a:ext cx="3835440" cy="3835440"/>
          </a:xfrm>
          <a:custGeom>
            <a:avLst/>
            <a:gdLst>
              <a:gd name="textAreaLeft" fmla="*/ 0 w 3835440"/>
              <a:gd name="textAreaRight" fmla="*/ 3835800 w 3835440"/>
              <a:gd name="textAreaTop" fmla="*/ 0 h 3835440"/>
              <a:gd name="textAreaBottom" fmla="*/ 3835800 h 3835440"/>
            </a:gdLst>
            <a:ahLst/>
            <a:cxnLst/>
            <a:rect l="textAreaLeft" t="textAreaTop" r="textAreaRight" b="textAreaBottom"/>
            <a:pathLst>
              <a:path w="3835692" h="3835692">
                <a:moveTo>
                  <a:pt x="0" y="0"/>
                </a:moveTo>
                <a:lnTo>
                  <a:pt x="3835692" y="0"/>
                </a:lnTo>
                <a:lnTo>
                  <a:pt x="3835692" y="3835692"/>
                </a:lnTo>
                <a:lnTo>
                  <a:pt x="0" y="3835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125;p 3"/>
          <p:cNvSpPr/>
          <p:nvPr/>
        </p:nvSpPr>
        <p:spPr>
          <a:xfrm rot="10800000">
            <a:off x="14220000" y="6141960"/>
            <a:ext cx="4030200" cy="3758040"/>
          </a:xfrm>
          <a:custGeom>
            <a:avLst/>
            <a:gdLst>
              <a:gd name="textAreaLeft" fmla="*/ 0 w 4030200"/>
              <a:gd name="textAreaRight" fmla="*/ 4030560 w 4030200"/>
              <a:gd name="textAreaTop" fmla="*/ 0 h 3758040"/>
              <a:gd name="textAreaBottom" fmla="*/ 3758400 h 3758040"/>
            </a:gdLst>
            <a:ahLst/>
            <a:cxnLst/>
            <a:rect l="textAreaLeft" t="textAreaTop" r="textAreaRight" b="textAreaBottom"/>
            <a:pathLst>
              <a:path w="4030586" h="3758522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Google Shape;127;p 3"/>
          <p:cNvSpPr/>
          <p:nvPr/>
        </p:nvSpPr>
        <p:spPr>
          <a:xfrm>
            <a:off x="839880" y="2213640"/>
            <a:ext cx="13020120" cy="34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97" name="Google Shape;128;p 3"/>
          <p:cNvGrpSpPr/>
          <p:nvPr/>
        </p:nvGrpSpPr>
        <p:grpSpPr>
          <a:xfrm>
            <a:off x="720000" y="9360000"/>
            <a:ext cx="13042080" cy="617400"/>
            <a:chOff x="720000" y="9360000"/>
            <a:chExt cx="13042080" cy="617400"/>
          </a:xfrm>
        </p:grpSpPr>
        <p:sp>
          <p:nvSpPr>
            <p:cNvPr id="98" name="Google Shape;129;p 3"/>
            <p:cNvSpPr/>
            <p:nvPr/>
          </p:nvSpPr>
          <p:spPr>
            <a:xfrm>
              <a:off x="8085960" y="9360000"/>
              <a:ext cx="5676120" cy="617400"/>
            </a:xfrm>
            <a:custGeom>
              <a:avLst/>
              <a:gdLst>
                <a:gd name="textAreaLeft" fmla="*/ 0 w 5676120"/>
                <a:gd name="textAreaRight" fmla="*/ 5676480 w 5676120"/>
                <a:gd name="textAreaTop" fmla="*/ 0 h 617400"/>
                <a:gd name="textAreaBottom" fmla="*/ 617760 h 617400"/>
              </a:gdLst>
              <a:ahLst/>
              <a:cxnLst/>
              <a:rect l="textAreaLeft" t="textAreaTop" r="textAreaRight" b="textAreaBottom"/>
              <a:pathLst>
                <a:path w="9031270" h="823851">
                  <a:moveTo>
                    <a:pt x="0" y="0"/>
                  </a:moveTo>
                  <a:lnTo>
                    <a:pt x="9031270" y="0"/>
                  </a:lnTo>
                  <a:lnTo>
                    <a:pt x="9031270" y="823851"/>
                  </a:lnTo>
                  <a:lnTo>
                    <a:pt x="0" y="8238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" name="Google Shape;130;p 3"/>
            <p:cNvSpPr/>
            <p:nvPr/>
          </p:nvSpPr>
          <p:spPr>
            <a:xfrm>
              <a:off x="8352000" y="9488880"/>
              <a:ext cx="50468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https://www.iisfermisacconiceciap.edu.it/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" name="Google Shape;131;p 3"/>
            <p:cNvSpPr/>
            <p:nvPr/>
          </p:nvSpPr>
          <p:spPr>
            <a:xfrm>
              <a:off x="720000" y="9488880"/>
              <a:ext cx="31442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S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 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F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e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r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m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 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S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a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c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c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o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n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 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C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P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</a:t>
              </a: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A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1" name="Google Shape;127;p 4"/>
          <p:cNvSpPr/>
          <p:nvPr/>
        </p:nvSpPr>
        <p:spPr>
          <a:xfrm>
            <a:off x="840240" y="2214000"/>
            <a:ext cx="13020120" cy="51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Software per la gestione dei corsi serali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Stazioni per il monitoraggio del clima d’Istituto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SafetyApp Device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Simulatore di reti locali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ccccc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23;p 4"/>
          <p:cNvSpPr/>
          <p:nvPr/>
        </p:nvSpPr>
        <p:spPr>
          <a:xfrm>
            <a:off x="839880" y="717840"/>
            <a:ext cx="16940880" cy="33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en-US" sz="65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 progetti in </a:t>
            </a:r>
            <a:r>
              <a:rPr lang="en-US" sz="65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corso</a:t>
            </a: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24;p 4"/>
          <p:cNvSpPr/>
          <p:nvPr/>
        </p:nvSpPr>
        <p:spPr>
          <a:xfrm>
            <a:off x="14400000" y="180000"/>
            <a:ext cx="3835440" cy="3835440"/>
          </a:xfrm>
          <a:custGeom>
            <a:avLst/>
            <a:gdLst>
              <a:gd name="textAreaLeft" fmla="*/ 0 w 3835440"/>
              <a:gd name="textAreaRight" fmla="*/ 3835800 w 3835440"/>
              <a:gd name="textAreaTop" fmla="*/ 0 h 3835440"/>
              <a:gd name="textAreaBottom" fmla="*/ 3835800 h 3835440"/>
            </a:gdLst>
            <a:ahLst/>
            <a:cxnLst/>
            <a:rect l="textAreaLeft" t="textAreaTop" r="textAreaRight" b="textAreaBottom"/>
            <a:pathLst>
              <a:path w="3835692" h="3835692">
                <a:moveTo>
                  <a:pt x="0" y="0"/>
                </a:moveTo>
                <a:lnTo>
                  <a:pt x="3835692" y="0"/>
                </a:lnTo>
                <a:lnTo>
                  <a:pt x="3835692" y="3835692"/>
                </a:lnTo>
                <a:lnTo>
                  <a:pt x="0" y="3835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25;p 4"/>
          <p:cNvSpPr/>
          <p:nvPr/>
        </p:nvSpPr>
        <p:spPr>
          <a:xfrm rot="10800000">
            <a:off x="14220000" y="6141960"/>
            <a:ext cx="4030200" cy="3758040"/>
          </a:xfrm>
          <a:custGeom>
            <a:avLst/>
            <a:gdLst>
              <a:gd name="textAreaLeft" fmla="*/ 0 w 4030200"/>
              <a:gd name="textAreaRight" fmla="*/ 4030560 w 4030200"/>
              <a:gd name="textAreaTop" fmla="*/ 0 h 3758040"/>
              <a:gd name="textAreaBottom" fmla="*/ 3758400 h 3758040"/>
            </a:gdLst>
            <a:ahLst/>
            <a:cxnLst/>
            <a:rect l="textAreaLeft" t="textAreaTop" r="textAreaRight" b="textAreaBottom"/>
            <a:pathLst>
              <a:path w="4030586" h="3758522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127;p 5"/>
          <p:cNvSpPr/>
          <p:nvPr/>
        </p:nvSpPr>
        <p:spPr>
          <a:xfrm>
            <a:off x="839880" y="2213640"/>
            <a:ext cx="13020120" cy="34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lang="it-IT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06" name="Google Shape;128;p 4"/>
          <p:cNvGrpSpPr/>
          <p:nvPr/>
        </p:nvGrpSpPr>
        <p:grpSpPr>
          <a:xfrm>
            <a:off x="720000" y="9360000"/>
            <a:ext cx="13042080" cy="617400"/>
            <a:chOff x="720000" y="9360000"/>
            <a:chExt cx="13042080" cy="617400"/>
          </a:xfrm>
        </p:grpSpPr>
        <p:sp>
          <p:nvSpPr>
            <p:cNvPr id="107" name="Google Shape;129;p 4"/>
            <p:cNvSpPr/>
            <p:nvPr/>
          </p:nvSpPr>
          <p:spPr>
            <a:xfrm>
              <a:off x="8085960" y="9360000"/>
              <a:ext cx="5676120" cy="617400"/>
            </a:xfrm>
            <a:custGeom>
              <a:avLst/>
              <a:gdLst>
                <a:gd name="textAreaLeft" fmla="*/ 0 w 5676120"/>
                <a:gd name="textAreaRight" fmla="*/ 5676480 w 5676120"/>
                <a:gd name="textAreaTop" fmla="*/ 0 h 617400"/>
                <a:gd name="textAreaBottom" fmla="*/ 617760 h 617400"/>
              </a:gdLst>
              <a:ahLst/>
              <a:cxnLst/>
              <a:rect l="textAreaLeft" t="textAreaTop" r="textAreaRight" b="textAreaBottom"/>
              <a:pathLst>
                <a:path w="9031270" h="823851">
                  <a:moveTo>
                    <a:pt x="0" y="0"/>
                  </a:moveTo>
                  <a:lnTo>
                    <a:pt x="9031270" y="0"/>
                  </a:lnTo>
                  <a:lnTo>
                    <a:pt x="9031270" y="823851"/>
                  </a:lnTo>
                  <a:lnTo>
                    <a:pt x="0" y="8238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" name="Google Shape;130;p 4"/>
            <p:cNvSpPr/>
            <p:nvPr/>
          </p:nvSpPr>
          <p:spPr>
            <a:xfrm>
              <a:off x="8352000" y="9488880"/>
              <a:ext cx="50468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https://www.iisfermisacconiceciap.edu.it/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" name="Google Shape;131;p 4"/>
            <p:cNvSpPr/>
            <p:nvPr/>
          </p:nvSpPr>
          <p:spPr>
            <a:xfrm>
              <a:off x="720000" y="9488880"/>
              <a:ext cx="31442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IIS Fermi Sacconi CPIA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0" name="Google Shape;127;p 6"/>
          <p:cNvSpPr/>
          <p:nvPr/>
        </p:nvSpPr>
        <p:spPr>
          <a:xfrm>
            <a:off x="840240" y="2214000"/>
            <a:ext cx="13020120" cy="51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Software per la gestione dei corsi serali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Stazioni per il monitoraggio del clima d’Istituto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SafetyApp Device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lang="en-US" sz="40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Simulatore di reti locali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1" name=""/>
          <p:cNvPicPr/>
          <p:nvPr/>
        </p:nvPicPr>
        <p:blipFill>
          <a:blip r:embed="rId4"/>
          <a:stretch/>
        </p:blipFill>
        <p:spPr>
          <a:xfrm>
            <a:off x="14310000" y="540000"/>
            <a:ext cx="2970000" cy="19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2" name=""/>
          <p:cNvPicPr/>
          <p:nvPr/>
        </p:nvPicPr>
        <p:blipFill>
          <a:blip r:embed="rId5"/>
          <a:stretch/>
        </p:blipFill>
        <p:spPr>
          <a:xfrm>
            <a:off x="14400000" y="2975400"/>
            <a:ext cx="2880000" cy="297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3" name=""/>
          <p:cNvPicPr/>
          <p:nvPr/>
        </p:nvPicPr>
        <p:blipFill>
          <a:blip r:embed="rId6"/>
          <a:stretch/>
        </p:blipFill>
        <p:spPr>
          <a:xfrm>
            <a:off x="900000" y="6120000"/>
            <a:ext cx="5996880" cy="306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ccccc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23;p 5"/>
          <p:cNvSpPr/>
          <p:nvPr/>
        </p:nvSpPr>
        <p:spPr>
          <a:xfrm>
            <a:off x="839880" y="717840"/>
            <a:ext cx="16940880" cy="33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en-US" sz="65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Il progetto “Radices Italie” </a:t>
            </a: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Google Shape;124;p 5"/>
          <p:cNvSpPr/>
          <p:nvPr/>
        </p:nvSpPr>
        <p:spPr>
          <a:xfrm>
            <a:off x="14400000" y="180000"/>
            <a:ext cx="3835440" cy="3835440"/>
          </a:xfrm>
          <a:custGeom>
            <a:avLst/>
            <a:gdLst>
              <a:gd name="textAreaLeft" fmla="*/ 0 w 3835440"/>
              <a:gd name="textAreaRight" fmla="*/ 3835800 w 3835440"/>
              <a:gd name="textAreaTop" fmla="*/ 0 h 3835440"/>
              <a:gd name="textAreaBottom" fmla="*/ 3835800 h 3835440"/>
            </a:gdLst>
            <a:ahLst/>
            <a:cxnLst/>
            <a:rect l="textAreaLeft" t="textAreaTop" r="textAreaRight" b="textAreaBottom"/>
            <a:pathLst>
              <a:path w="3835692" h="3835692">
                <a:moveTo>
                  <a:pt x="0" y="0"/>
                </a:moveTo>
                <a:lnTo>
                  <a:pt x="3835692" y="0"/>
                </a:lnTo>
                <a:lnTo>
                  <a:pt x="3835692" y="3835692"/>
                </a:lnTo>
                <a:lnTo>
                  <a:pt x="0" y="3835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125;p 5"/>
          <p:cNvSpPr/>
          <p:nvPr/>
        </p:nvSpPr>
        <p:spPr>
          <a:xfrm rot="10800000">
            <a:off x="14220000" y="6141960"/>
            <a:ext cx="4030200" cy="3758040"/>
          </a:xfrm>
          <a:custGeom>
            <a:avLst/>
            <a:gdLst>
              <a:gd name="textAreaLeft" fmla="*/ 0 w 4030200"/>
              <a:gd name="textAreaRight" fmla="*/ 4030560 w 4030200"/>
              <a:gd name="textAreaTop" fmla="*/ 0 h 3758040"/>
              <a:gd name="textAreaBottom" fmla="*/ 3758400 h 3758040"/>
            </a:gdLst>
            <a:ahLst/>
            <a:cxnLst/>
            <a:rect l="textAreaLeft" t="textAreaTop" r="textAreaRight" b="textAreaBottom"/>
            <a:pathLst>
              <a:path w="4030586" h="3758522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127;p 7"/>
          <p:cNvSpPr/>
          <p:nvPr/>
        </p:nvSpPr>
        <p:spPr>
          <a:xfrm>
            <a:off x="839880" y="2213640"/>
            <a:ext cx="13020120" cy="34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lang="it-IT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18" name="Google Shape;128;p 5"/>
          <p:cNvGrpSpPr/>
          <p:nvPr/>
        </p:nvGrpSpPr>
        <p:grpSpPr>
          <a:xfrm>
            <a:off x="720000" y="9360000"/>
            <a:ext cx="13042080" cy="617400"/>
            <a:chOff x="720000" y="9360000"/>
            <a:chExt cx="13042080" cy="617400"/>
          </a:xfrm>
        </p:grpSpPr>
        <p:sp>
          <p:nvSpPr>
            <p:cNvPr id="119" name="Google Shape;129;p 5"/>
            <p:cNvSpPr/>
            <p:nvPr/>
          </p:nvSpPr>
          <p:spPr>
            <a:xfrm>
              <a:off x="8085960" y="9360000"/>
              <a:ext cx="5676120" cy="617400"/>
            </a:xfrm>
            <a:custGeom>
              <a:avLst/>
              <a:gdLst>
                <a:gd name="textAreaLeft" fmla="*/ 0 w 5676120"/>
                <a:gd name="textAreaRight" fmla="*/ 5676480 w 5676120"/>
                <a:gd name="textAreaTop" fmla="*/ 0 h 617400"/>
                <a:gd name="textAreaBottom" fmla="*/ 617760 h 617400"/>
              </a:gdLst>
              <a:ahLst/>
              <a:cxnLst/>
              <a:rect l="textAreaLeft" t="textAreaTop" r="textAreaRight" b="textAreaBottom"/>
              <a:pathLst>
                <a:path w="9031270" h="823851">
                  <a:moveTo>
                    <a:pt x="0" y="0"/>
                  </a:moveTo>
                  <a:lnTo>
                    <a:pt x="9031270" y="0"/>
                  </a:lnTo>
                  <a:lnTo>
                    <a:pt x="9031270" y="823851"/>
                  </a:lnTo>
                  <a:lnTo>
                    <a:pt x="0" y="8238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" name="Google Shape;130;p 5"/>
            <p:cNvSpPr/>
            <p:nvPr/>
          </p:nvSpPr>
          <p:spPr>
            <a:xfrm>
              <a:off x="8352000" y="9488880"/>
              <a:ext cx="50468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https://www.iisfermisacconiceciap.edu.it/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1" name="Google Shape;131;p 5"/>
            <p:cNvSpPr/>
            <p:nvPr/>
          </p:nvSpPr>
          <p:spPr>
            <a:xfrm>
              <a:off x="720000" y="9488880"/>
              <a:ext cx="31442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IIS Fermi Sacconi CPIA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2" name="Google Shape;127;p 8"/>
          <p:cNvSpPr/>
          <p:nvPr/>
        </p:nvSpPr>
        <p:spPr>
          <a:xfrm>
            <a:off x="840240" y="2214000"/>
            <a:ext cx="13020120" cy="23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"/>
          <p:cNvSpPr txBox="1"/>
          <p:nvPr/>
        </p:nvSpPr>
        <p:spPr>
          <a:xfrm>
            <a:off x="720000" y="2108520"/>
            <a:ext cx="12960000" cy="57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Su proposta del prof. Lindo Nepi, abbiamo avviato la realizzazione di un sito dedicato alle tradizioni popolari e ai dialetti locali.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Per gli studenti una </a:t>
            </a:r>
            <a:r>
              <a:rPr lang="it-IT" sz="4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sfida tecnica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, per il territorio un </a:t>
            </a:r>
            <a:r>
              <a:rPr lang="it-IT" sz="4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investimento culturale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. 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I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ccccc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3;p 6"/>
          <p:cNvSpPr/>
          <p:nvPr/>
        </p:nvSpPr>
        <p:spPr>
          <a:xfrm>
            <a:off x="839880" y="717840"/>
            <a:ext cx="16940880" cy="339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lang="en-US" sz="6500" b="0" u="none" strike="noStrike">
                <a:solidFill>
                  <a:srgbClr val="ffffff"/>
                </a:solidFill>
                <a:effectLst/>
                <a:uFillTx/>
                <a:latin typeface="Nunito"/>
                <a:ea typeface="Nunito"/>
              </a:rPr>
              <a:t>Il valore di questo progetto</a:t>
            </a: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10000"/>
              </a:lnSpc>
              <a:tabLst>
                <a:tab algn="l" pos="0"/>
              </a:tabLst>
            </a:pPr>
            <a:endParaRPr lang="it-IT" sz="65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5" name="Google Shape;124;p 6"/>
          <p:cNvSpPr/>
          <p:nvPr/>
        </p:nvSpPr>
        <p:spPr>
          <a:xfrm>
            <a:off x="14400000" y="180000"/>
            <a:ext cx="3835440" cy="3835440"/>
          </a:xfrm>
          <a:custGeom>
            <a:avLst/>
            <a:gdLst>
              <a:gd name="textAreaLeft" fmla="*/ 0 w 3835440"/>
              <a:gd name="textAreaRight" fmla="*/ 3835800 w 3835440"/>
              <a:gd name="textAreaTop" fmla="*/ 0 h 3835440"/>
              <a:gd name="textAreaBottom" fmla="*/ 3835800 h 3835440"/>
            </a:gdLst>
            <a:ahLst/>
            <a:cxnLst/>
            <a:rect l="textAreaLeft" t="textAreaTop" r="textAreaRight" b="textAreaBottom"/>
            <a:pathLst>
              <a:path w="3835692" h="3835692">
                <a:moveTo>
                  <a:pt x="0" y="0"/>
                </a:moveTo>
                <a:lnTo>
                  <a:pt x="3835692" y="0"/>
                </a:lnTo>
                <a:lnTo>
                  <a:pt x="3835692" y="3835692"/>
                </a:lnTo>
                <a:lnTo>
                  <a:pt x="0" y="3835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Google Shape;125;p 6"/>
          <p:cNvSpPr/>
          <p:nvPr/>
        </p:nvSpPr>
        <p:spPr>
          <a:xfrm rot="10800000">
            <a:off x="14220000" y="6141960"/>
            <a:ext cx="4030200" cy="3758040"/>
          </a:xfrm>
          <a:custGeom>
            <a:avLst/>
            <a:gdLst>
              <a:gd name="textAreaLeft" fmla="*/ 0 w 4030200"/>
              <a:gd name="textAreaRight" fmla="*/ 4030560 w 4030200"/>
              <a:gd name="textAreaTop" fmla="*/ 0 h 3758040"/>
              <a:gd name="textAreaBottom" fmla="*/ 3758400 h 3758040"/>
            </a:gdLst>
            <a:ahLst/>
            <a:cxnLst/>
            <a:rect l="textAreaLeft" t="textAreaTop" r="textAreaRight" b="textAreaBottom"/>
            <a:pathLst>
              <a:path w="4030586" h="3758522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Google Shape;127;p 9"/>
          <p:cNvSpPr/>
          <p:nvPr/>
        </p:nvSpPr>
        <p:spPr>
          <a:xfrm>
            <a:off x="839880" y="2213640"/>
            <a:ext cx="13020120" cy="34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lang="it-IT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28" name="Google Shape;128;p 6"/>
          <p:cNvGrpSpPr/>
          <p:nvPr/>
        </p:nvGrpSpPr>
        <p:grpSpPr>
          <a:xfrm>
            <a:off x="720000" y="9360000"/>
            <a:ext cx="13042080" cy="617400"/>
            <a:chOff x="720000" y="9360000"/>
            <a:chExt cx="13042080" cy="617400"/>
          </a:xfrm>
        </p:grpSpPr>
        <p:sp>
          <p:nvSpPr>
            <p:cNvPr id="129" name="Google Shape;129;p 6"/>
            <p:cNvSpPr/>
            <p:nvPr/>
          </p:nvSpPr>
          <p:spPr>
            <a:xfrm>
              <a:off x="8085960" y="9360000"/>
              <a:ext cx="5676120" cy="617400"/>
            </a:xfrm>
            <a:custGeom>
              <a:avLst/>
              <a:gdLst>
                <a:gd name="textAreaLeft" fmla="*/ 0 w 5676120"/>
                <a:gd name="textAreaRight" fmla="*/ 5676480 w 5676120"/>
                <a:gd name="textAreaTop" fmla="*/ 0 h 617400"/>
                <a:gd name="textAreaBottom" fmla="*/ 617760 h 617400"/>
              </a:gdLst>
              <a:ahLst/>
              <a:cxnLst/>
              <a:rect l="textAreaLeft" t="textAreaTop" r="textAreaRight" b="textAreaBottom"/>
              <a:pathLst>
                <a:path w="9031270" h="823851">
                  <a:moveTo>
                    <a:pt x="0" y="0"/>
                  </a:moveTo>
                  <a:lnTo>
                    <a:pt x="9031270" y="0"/>
                  </a:lnTo>
                  <a:lnTo>
                    <a:pt x="9031270" y="823851"/>
                  </a:lnTo>
                  <a:lnTo>
                    <a:pt x="0" y="8238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0" name="Google Shape;130;p 6"/>
            <p:cNvSpPr/>
            <p:nvPr/>
          </p:nvSpPr>
          <p:spPr>
            <a:xfrm>
              <a:off x="8352000" y="9488880"/>
              <a:ext cx="50468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https://www.iisfermisacconiceciap.edu.it/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" name="Google Shape;131;p 6"/>
            <p:cNvSpPr/>
            <p:nvPr/>
          </p:nvSpPr>
          <p:spPr>
            <a:xfrm>
              <a:off x="720000" y="9488880"/>
              <a:ext cx="31442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IIS Fermi Sacconi CPIA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32" name="Google Shape;127;p 10"/>
          <p:cNvSpPr/>
          <p:nvPr/>
        </p:nvSpPr>
        <p:spPr>
          <a:xfrm>
            <a:off x="840240" y="2214000"/>
            <a:ext cx="13020120" cy="23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720000" y="2108520"/>
            <a:ext cx="12960000" cy="57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L’atlante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multimediale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dei dialetti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rappresenta un </a:t>
            </a:r>
            <a:r>
              <a:rPr lang="it-IT" sz="4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ponte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 tra </a:t>
            </a:r>
            <a:r>
              <a:rPr lang="it-IT" sz="4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tecnologie </a:t>
            </a:r>
            <a:r>
              <a:rPr lang="it-IT" sz="4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contemporan</a:t>
            </a:r>
            <a:r>
              <a:rPr lang="it-IT" sz="4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ee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 e </a:t>
            </a:r>
            <a:r>
              <a:rPr lang="it-IT" sz="4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memoria </a:t>
            </a:r>
            <a:r>
              <a:rPr lang="it-IT" sz="4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collettiva.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 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Lo studio di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strumenti e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tecnologie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moderne ci fa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rivolgere lo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sguardo verso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il futuro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mantenendoci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senza perdere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di vista le 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nostre </a:t>
            </a:r>
            <a:r>
              <a:rPr lang="it-IT" sz="4000" b="1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radici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.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2a6099"/>
            </a:gs>
            <a:gs pos="100000">
              <a:srgbClr val="ccccc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24;p 7"/>
          <p:cNvSpPr/>
          <p:nvPr/>
        </p:nvSpPr>
        <p:spPr>
          <a:xfrm>
            <a:off x="14400000" y="180000"/>
            <a:ext cx="3835440" cy="3835440"/>
          </a:xfrm>
          <a:custGeom>
            <a:avLst/>
            <a:gdLst>
              <a:gd name="textAreaLeft" fmla="*/ 0 w 3835440"/>
              <a:gd name="textAreaRight" fmla="*/ 3835800 w 3835440"/>
              <a:gd name="textAreaTop" fmla="*/ 0 h 3835440"/>
              <a:gd name="textAreaBottom" fmla="*/ 3835800 h 3835440"/>
            </a:gdLst>
            <a:ahLst/>
            <a:cxnLst/>
            <a:rect l="textAreaLeft" t="textAreaTop" r="textAreaRight" b="textAreaBottom"/>
            <a:pathLst>
              <a:path w="3835692" h="3835692">
                <a:moveTo>
                  <a:pt x="0" y="0"/>
                </a:moveTo>
                <a:lnTo>
                  <a:pt x="3835692" y="0"/>
                </a:lnTo>
                <a:lnTo>
                  <a:pt x="3835692" y="3835692"/>
                </a:lnTo>
                <a:lnTo>
                  <a:pt x="0" y="3835692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Google Shape;125;p 7"/>
          <p:cNvSpPr/>
          <p:nvPr/>
        </p:nvSpPr>
        <p:spPr>
          <a:xfrm rot="10800000">
            <a:off x="14220000" y="6141960"/>
            <a:ext cx="4030200" cy="3758040"/>
          </a:xfrm>
          <a:custGeom>
            <a:avLst/>
            <a:gdLst>
              <a:gd name="textAreaLeft" fmla="*/ 0 w 4030200"/>
              <a:gd name="textAreaRight" fmla="*/ 4030560 w 4030200"/>
              <a:gd name="textAreaTop" fmla="*/ 0 h 3758040"/>
              <a:gd name="textAreaBottom" fmla="*/ 3758400 h 3758040"/>
            </a:gdLst>
            <a:ahLst/>
            <a:cxnLst/>
            <a:rect l="textAreaLeft" t="textAreaTop" r="textAreaRight" b="textAreaBottom"/>
            <a:pathLst>
              <a:path w="4030586" h="3758522">
                <a:moveTo>
                  <a:pt x="4030586" y="3758521"/>
                </a:moveTo>
                <a:lnTo>
                  <a:pt x="0" y="3758521"/>
                </a:lnTo>
                <a:lnTo>
                  <a:pt x="0" y="0"/>
                </a:lnTo>
                <a:lnTo>
                  <a:pt x="4030586" y="0"/>
                </a:lnTo>
                <a:lnTo>
                  <a:pt x="4030586" y="3758521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lang="it-IT" sz="18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Google Shape;127;p 11"/>
          <p:cNvSpPr/>
          <p:nvPr/>
        </p:nvSpPr>
        <p:spPr>
          <a:xfrm>
            <a:off x="839880" y="2213640"/>
            <a:ext cx="13020120" cy="3412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endParaRPr lang="it-IT" sz="14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37" name="Google Shape;128;p 7"/>
          <p:cNvGrpSpPr/>
          <p:nvPr/>
        </p:nvGrpSpPr>
        <p:grpSpPr>
          <a:xfrm>
            <a:off x="720000" y="9360000"/>
            <a:ext cx="13042080" cy="617400"/>
            <a:chOff x="720000" y="9360000"/>
            <a:chExt cx="13042080" cy="617400"/>
          </a:xfrm>
        </p:grpSpPr>
        <p:sp>
          <p:nvSpPr>
            <p:cNvPr id="138" name="Google Shape;129;p 7"/>
            <p:cNvSpPr/>
            <p:nvPr/>
          </p:nvSpPr>
          <p:spPr>
            <a:xfrm>
              <a:off x="8085960" y="9360000"/>
              <a:ext cx="5676120" cy="617400"/>
            </a:xfrm>
            <a:custGeom>
              <a:avLst/>
              <a:gdLst>
                <a:gd name="textAreaLeft" fmla="*/ 0 w 5676120"/>
                <a:gd name="textAreaRight" fmla="*/ 5676480 w 5676120"/>
                <a:gd name="textAreaTop" fmla="*/ 0 h 617400"/>
                <a:gd name="textAreaBottom" fmla="*/ 617760 h 617400"/>
              </a:gdLst>
              <a:ahLst/>
              <a:cxnLst/>
              <a:rect l="textAreaLeft" t="textAreaTop" r="textAreaRight" b="textAreaBottom"/>
              <a:pathLst>
                <a:path w="9031270" h="823851">
                  <a:moveTo>
                    <a:pt x="0" y="0"/>
                  </a:moveTo>
                  <a:lnTo>
                    <a:pt x="9031270" y="0"/>
                  </a:lnTo>
                  <a:lnTo>
                    <a:pt x="9031270" y="823851"/>
                  </a:lnTo>
                  <a:lnTo>
                    <a:pt x="0" y="823851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3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lang="it-IT" sz="1800" b="0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9" name="Google Shape;130;p 7"/>
            <p:cNvSpPr/>
            <p:nvPr/>
          </p:nvSpPr>
          <p:spPr>
            <a:xfrm>
              <a:off x="8352000" y="9488880"/>
              <a:ext cx="50468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https://www.iisfermisacconiceciap.edu.it/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40" name="Google Shape;131;p 7"/>
            <p:cNvSpPr/>
            <p:nvPr/>
          </p:nvSpPr>
          <p:spPr>
            <a:xfrm>
              <a:off x="720000" y="9488880"/>
              <a:ext cx="3144240" cy="3416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spAutoFit/>
            </a:bodyPr>
            <a:p>
              <a:pPr algn="ctr">
                <a:lnSpc>
                  <a:spcPct val="108000"/>
                </a:lnSpc>
                <a:tabLst>
                  <a:tab algn="l" pos="0"/>
                </a:tabLst>
              </a:pPr>
              <a:r>
                <a:rPr lang="en-US" sz="2070" b="1" u="none" strike="noStrike">
                  <a:solidFill>
                    <a:srgbClr val="000000"/>
                  </a:solidFill>
                  <a:effectLst/>
                  <a:uFillTx/>
                  <a:latin typeface="Gruppo"/>
                  <a:ea typeface="Gruppo"/>
                </a:rPr>
                <a:t>IIS Fermi Sacconi CPIA</a:t>
              </a:r>
              <a:endParaRPr lang="it-IT" sz="2070" b="1" u="none" strike="noStrik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41" name="Google Shape;127;p 12"/>
          <p:cNvSpPr/>
          <p:nvPr/>
        </p:nvSpPr>
        <p:spPr>
          <a:xfrm>
            <a:off x="840240" y="2214000"/>
            <a:ext cx="13020120" cy="231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216000" indent="-216000">
              <a:lnSpc>
                <a:spcPct val="140000"/>
              </a:lnSpc>
              <a:buClr>
                <a:srgbClr val="ffffff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40000"/>
              </a:lnSpc>
              <a:tabLst>
                <a:tab algn="l" pos="0"/>
              </a:tabLs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"/>
          <p:cNvSpPr txBox="1"/>
          <p:nvPr/>
        </p:nvSpPr>
        <p:spPr>
          <a:xfrm>
            <a:off x="720000" y="1980000"/>
            <a:ext cx="12960000" cy="5760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pPr marL="216000" indent="-216000"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Grazie da parte del Team “</a:t>
            </a:r>
            <a:r>
              <a:rPr lang="it-IT" sz="4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IT for Service Learning Lab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”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spcBef>
                <a:spcPts val="1191"/>
              </a:spcBef>
              <a:spcAft>
                <a:spcPts val="992"/>
              </a:spcAft>
            </a:pP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  <a:p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	</a:t>
            </a:r>
            <a:r>
              <a:rPr lang="it-IT" sz="4000" b="0" u="none" strike="noStrike">
                <a:solidFill>
                  <a:srgbClr val="ffffff"/>
                </a:solidFill>
                <a:effectLst/>
                <a:uFillTx/>
                <a:latin typeface="Arial"/>
              </a:rPr>
              <a:t>	</a:t>
            </a:r>
            <a:r>
              <a:rPr lang="it-IT" sz="4000" b="0" u="none" strike="noStrike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effectLst/>
                <a:uFillTx/>
                <a:latin typeface="Arial"/>
              </a:rPr>
              <a:t>IIS Fermi Sacconi Cpia di Ascoli Piceno</a:t>
            </a:r>
            <a:endParaRPr lang="it-IT" sz="4000" b="0" u="none" strike="noStrik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LibreOffice/25.8.4.2$Linux_X86_64 LibreOffice_project/580$Build-2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it-IT</dc:language>
  <cp:lastModifiedBy/>
  <dcterms:modified xsi:type="dcterms:W3CDTF">2026-02-03T22:09:06Z</dcterms:modified>
  <cp:revision>1</cp:revision>
  <dc:subject/>
  <dc:title/>
</cp:coreProperties>
</file>